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57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28262129-1486-4F1A-8734-B428A8D974C2}" type="datetimeFigureOut">
              <a:rPr lang="en-US" smtClean="0"/>
              <a:t>5/14/2012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B7E7C1C-0669-4573-B296-D49B6119399B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262129-1486-4F1A-8734-B428A8D974C2}" type="datetimeFigureOut">
              <a:rPr lang="en-US" smtClean="0"/>
              <a:t>5/14/2012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7E7C1C-0669-4573-B296-D49B6119399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28262129-1486-4F1A-8734-B428A8D974C2}" type="datetimeFigureOut">
              <a:rPr lang="en-US" smtClean="0"/>
              <a:t>5/14/2012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8B7E7C1C-0669-4573-B296-D49B6119399B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262129-1486-4F1A-8734-B428A8D974C2}" type="datetimeFigureOut">
              <a:rPr lang="en-US" smtClean="0"/>
              <a:t>5/14/2012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8B7E7C1C-0669-4573-B296-D49B6119399B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262129-1486-4F1A-8734-B428A8D974C2}" type="datetimeFigureOut">
              <a:rPr lang="en-US" smtClean="0"/>
              <a:t>5/14/2012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8B7E7C1C-0669-4573-B296-D49B6119399B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28262129-1486-4F1A-8734-B428A8D974C2}" type="datetimeFigureOut">
              <a:rPr lang="en-US" smtClean="0"/>
              <a:t>5/14/2012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8B7E7C1C-0669-4573-B296-D49B6119399B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28262129-1486-4F1A-8734-B428A8D974C2}" type="datetimeFigureOut">
              <a:rPr lang="en-US" smtClean="0"/>
              <a:t>5/14/2012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8B7E7C1C-0669-4573-B296-D49B6119399B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262129-1486-4F1A-8734-B428A8D974C2}" type="datetimeFigureOut">
              <a:rPr lang="en-US" smtClean="0"/>
              <a:t>5/14/2012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8B7E7C1C-0669-4573-B296-D49B6119399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262129-1486-4F1A-8734-B428A8D974C2}" type="datetimeFigureOut">
              <a:rPr lang="en-US" smtClean="0"/>
              <a:t>5/14/2012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B7E7C1C-0669-4573-B296-D49B6119399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262129-1486-4F1A-8734-B428A8D974C2}" type="datetimeFigureOut">
              <a:rPr lang="en-US" smtClean="0"/>
              <a:t>5/14/2012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8B7E7C1C-0669-4573-B296-D49B6119399B}" type="slidenum">
              <a:rPr lang="en-US" smtClean="0"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28262129-1486-4F1A-8734-B428A8D974C2}" type="datetimeFigureOut">
              <a:rPr lang="en-US" smtClean="0"/>
              <a:t>5/14/2012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8B7E7C1C-0669-4573-B296-D49B6119399B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28262129-1486-4F1A-8734-B428A8D974C2}" type="datetimeFigureOut">
              <a:rPr lang="en-US" smtClean="0"/>
              <a:t>5/14/2012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8B7E7C1C-0669-4573-B296-D49B6119399B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g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66800"/>
            <a:ext cx="6477000" cy="1828800"/>
          </a:xfrm>
        </p:spPr>
        <p:txBody>
          <a:bodyPr/>
          <a:lstStyle/>
          <a:p>
            <a:r>
              <a:rPr lang="en-US" dirty="0" smtClean="0"/>
              <a:t>Socialization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38400" y="3048000"/>
            <a:ext cx="6705600" cy="2133600"/>
          </a:xfrm>
        </p:spPr>
        <p:txBody>
          <a:bodyPr>
            <a:normAutofit/>
          </a:bodyPr>
          <a:lstStyle/>
          <a:p>
            <a:r>
              <a:rPr lang="en-US" dirty="0" smtClean="0"/>
              <a:t>AN INTERACTIVE PROCESS THROUGH WHICH INDIVIDUALS LEARN THE BASIC </a:t>
            </a:r>
            <a:r>
              <a:rPr lang="en-US" dirty="0" smtClean="0">
                <a:solidFill>
                  <a:srgbClr val="00B0F0"/>
                </a:solidFill>
              </a:rPr>
              <a:t>SKILLS</a:t>
            </a:r>
            <a:r>
              <a:rPr lang="en-US" dirty="0" smtClean="0"/>
              <a:t>, </a:t>
            </a:r>
            <a:r>
              <a:rPr lang="en-US" dirty="0" smtClean="0">
                <a:solidFill>
                  <a:srgbClr val="FFFF00"/>
                </a:solidFill>
              </a:rPr>
              <a:t>VALUES</a:t>
            </a:r>
            <a:r>
              <a:rPr lang="en-US" dirty="0" smtClean="0"/>
              <a:t>, </a:t>
            </a:r>
            <a:r>
              <a:rPr lang="en-US" dirty="0" smtClean="0">
                <a:solidFill>
                  <a:srgbClr val="92D050"/>
                </a:solidFill>
              </a:rPr>
              <a:t>BELIEFS</a:t>
            </a:r>
            <a:r>
              <a:rPr lang="en-US" dirty="0" smtClean="0"/>
              <a:t>, AND </a:t>
            </a:r>
            <a:r>
              <a:rPr lang="en-US" dirty="0" smtClean="0">
                <a:solidFill>
                  <a:srgbClr val="FFC000"/>
                </a:solidFill>
              </a:rPr>
              <a:t>BEHAVIORAL PATTERNS </a:t>
            </a:r>
            <a:r>
              <a:rPr lang="en-US" dirty="0" smtClean="0"/>
              <a:t>OF SOCIETY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Agents of Socialization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Specific individuals, groups and institutions that provide situations in which </a:t>
            </a:r>
            <a:r>
              <a:rPr lang="en-US" dirty="0" smtClean="0">
                <a:solidFill>
                  <a:schemeClr val="accent1"/>
                </a:solidFill>
              </a:rPr>
              <a:t>socialization</a:t>
            </a:r>
            <a:r>
              <a:rPr lang="en-US" dirty="0" smtClean="0"/>
              <a:t> can occur</a:t>
            </a:r>
          </a:p>
          <a:p>
            <a:r>
              <a:rPr lang="en-US" dirty="0" smtClean="0"/>
              <a:t>Re-socialization</a:t>
            </a:r>
            <a:endParaRPr lang="en-US" dirty="0" smtClean="0"/>
          </a:p>
          <a:p>
            <a:pPr lvl="1"/>
            <a:r>
              <a:rPr lang="en-US" dirty="0" smtClean="0"/>
              <a:t>A break with past experiences and learning of new values and norms</a:t>
            </a:r>
          </a:p>
          <a:p>
            <a:pPr lvl="2"/>
            <a:r>
              <a:rPr lang="en-US" dirty="0" smtClean="0"/>
              <a:t>Forcibly changing an individual’s personality and social behavior</a:t>
            </a:r>
            <a:endParaRPr lang="en-US" dirty="0"/>
          </a:p>
        </p:txBody>
      </p:sp>
      <p:pic>
        <p:nvPicPr>
          <p:cNvPr id="1026" name="Picture 2" descr="http://newspaper.li/static/73fb713b1fc4599b529fc4ca2567639f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24200" y="4648200"/>
            <a:ext cx="3124200" cy="204936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 MAIN Agents of Socialization in </a:t>
            </a:r>
            <a:r>
              <a:rPr lang="en-US" dirty="0" err="1" smtClean="0"/>
              <a:t>Amurrrica</a:t>
            </a:r>
            <a:r>
              <a:rPr lang="en-US" dirty="0" smtClean="0"/>
              <a:t>….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28600" y="2438400"/>
            <a:ext cx="8153400" cy="2667000"/>
          </a:xfrm>
        </p:spPr>
        <p:txBody>
          <a:bodyPr/>
          <a:lstStyle/>
          <a:p>
            <a:r>
              <a:rPr lang="en-US" dirty="0" smtClean="0"/>
              <a:t>The Family</a:t>
            </a:r>
          </a:p>
          <a:p>
            <a:r>
              <a:rPr lang="en-US" dirty="0" smtClean="0"/>
              <a:t>The Peer Group</a:t>
            </a:r>
          </a:p>
          <a:p>
            <a:r>
              <a:rPr lang="en-US" dirty="0" smtClean="0"/>
              <a:t>The School</a:t>
            </a:r>
          </a:p>
          <a:p>
            <a:r>
              <a:rPr lang="en-US" dirty="0" smtClean="0"/>
              <a:t>The Mass Media</a:t>
            </a:r>
          </a:p>
          <a:p>
            <a:r>
              <a:rPr lang="en-US" dirty="0" smtClean="0"/>
              <a:t>Other Agents…</a:t>
            </a:r>
          </a:p>
        </p:txBody>
      </p:sp>
      <p:pic>
        <p:nvPicPr>
          <p:cNvPr id="15362" name="Picture 2" descr="http://www.mafamily.org/wp-content/uploads/2011/01/happy-family-slid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29000" y="2133600"/>
            <a:ext cx="2864068" cy="1905000"/>
          </a:xfrm>
          <a:prstGeom prst="rect">
            <a:avLst/>
          </a:prstGeom>
          <a:noFill/>
        </p:spPr>
      </p:pic>
      <p:pic>
        <p:nvPicPr>
          <p:cNvPr id="15364" name="Picture 4" descr="http://www.riverchaseteens.org/images/stories/teenage-friend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48400" y="2133600"/>
            <a:ext cx="2628900" cy="1905000"/>
          </a:xfrm>
          <a:prstGeom prst="rect">
            <a:avLst/>
          </a:prstGeom>
          <a:noFill/>
        </p:spPr>
      </p:pic>
      <p:pic>
        <p:nvPicPr>
          <p:cNvPr id="15366" name="Picture 6" descr="http://www.montgomerynews.com/content/articles/2010/03/25/souderton_independent/news/doc4ba442992fb1d981489338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29000" y="4038601"/>
            <a:ext cx="2819400" cy="2057400"/>
          </a:xfrm>
          <a:prstGeom prst="rect">
            <a:avLst/>
          </a:prstGeom>
          <a:noFill/>
        </p:spPr>
      </p:pic>
      <p:pic>
        <p:nvPicPr>
          <p:cNvPr id="15368" name="Picture 8" descr="http://www.zap2it.com/media/photo/2011-05/222360680-15134743.jpg"/>
          <p:cNvPicPr>
            <a:picLocks noChangeAspect="1" noChangeArrowheads="1"/>
          </p:cNvPicPr>
          <p:nvPr/>
        </p:nvPicPr>
        <p:blipFill>
          <a:blip r:embed="rId5" cstate="print"/>
          <a:srcRect b="30997"/>
          <a:stretch>
            <a:fillRect/>
          </a:stretch>
        </p:blipFill>
        <p:spPr bwMode="auto">
          <a:xfrm>
            <a:off x="6248400" y="4038600"/>
            <a:ext cx="2668191" cy="2057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FAMILY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7997952" cy="4495800"/>
          </a:xfrm>
        </p:spPr>
        <p:txBody>
          <a:bodyPr/>
          <a:lstStyle/>
          <a:p>
            <a:r>
              <a:rPr lang="en-US" b="1" dirty="0" smtClean="0"/>
              <a:t>MOST</a:t>
            </a:r>
            <a:r>
              <a:rPr lang="en-US" dirty="0" smtClean="0"/>
              <a:t> Important</a:t>
            </a:r>
          </a:p>
          <a:p>
            <a:r>
              <a:rPr lang="en-US" dirty="0" smtClean="0"/>
              <a:t>We learn much of our early values, norms, etc. from our families</a:t>
            </a:r>
          </a:p>
          <a:p>
            <a:endParaRPr lang="en-US" dirty="0" smtClean="0"/>
          </a:p>
          <a:p>
            <a:endParaRPr lang="en-US" dirty="0" smtClean="0"/>
          </a:p>
        </p:txBody>
      </p:sp>
      <p:pic>
        <p:nvPicPr>
          <p:cNvPr id="16388" name="Picture 4" descr="http://st.houzz.com/simages/736811_0_4-0272-traditional-kids-chair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24200" y="3324224"/>
            <a:ext cx="3533775" cy="35337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://rogerfields.com/wp-content/uploads/2011/02/teenager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0" y="2919942"/>
            <a:ext cx="4648200" cy="393805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PEER GROUP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Influential mostly in adolescence and beyond…</a:t>
            </a:r>
          </a:p>
          <a:p>
            <a:r>
              <a:rPr lang="en-US" dirty="0" smtClean="0"/>
              <a:t>We are concerned with being accepted by our peers and will act similarly to “fit in”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SCHOOL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Occupies a large part of our day (for 13-20 years!)</a:t>
            </a:r>
          </a:p>
          <a:p>
            <a:r>
              <a:rPr lang="en-US" dirty="0" smtClean="0"/>
              <a:t>Schools have specific classes that teach those things which are society values:</a:t>
            </a:r>
          </a:p>
          <a:p>
            <a:pPr lvl="1"/>
            <a:r>
              <a:rPr lang="en-US" dirty="0" smtClean="0"/>
              <a:t>Reading, writing, math, science, civics, health, etc.</a:t>
            </a:r>
          </a:p>
          <a:p>
            <a:pPr lvl="1"/>
            <a:r>
              <a:rPr lang="en-US" dirty="0" smtClean="0"/>
              <a:t>Why is there no basket-weaving course?!</a:t>
            </a:r>
          </a:p>
          <a:p>
            <a:r>
              <a:rPr lang="en-US" dirty="0" smtClean="0"/>
              <a:t>Schools transmit cultural values like patriotism, ethics, responsibility, citizenship, leadership…	</a:t>
            </a:r>
          </a:p>
          <a:p>
            <a:pPr lvl="1"/>
            <a:r>
              <a:rPr lang="en-US" dirty="0" smtClean="0"/>
              <a:t>Others??</a:t>
            </a:r>
          </a:p>
        </p:txBody>
      </p:sp>
      <p:pic>
        <p:nvPicPr>
          <p:cNvPr id="4" name="Picture 6" descr="http://www.montgomerynews.com/content/articles/2010/03/25/souderton_independent/news/doc4ba442992fb1d981489338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91400" y="0"/>
            <a:ext cx="1752600" cy="12789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MASS MEDIA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Newspapers, magazines, books, TV, radio, films, and other forms of media with 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</a:t>
            </a:r>
            <a:r>
              <a:rPr lang="en-US" dirty="0" smtClean="0"/>
              <a:t> personal contact between individuals sending and receiving information</a:t>
            </a:r>
          </a:p>
          <a:p>
            <a:pPr lvl="1"/>
            <a:r>
              <a:rPr lang="en-US" sz="28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DYK</a:t>
            </a:r>
            <a:r>
              <a:rPr lang="en-US" sz="2800" dirty="0" smtClean="0"/>
              <a:t>… 98% of American homes have a TV turned on for 7 hrs. a day?!</a:t>
            </a:r>
            <a:endParaRPr lang="en-US" sz="2800" dirty="0"/>
          </a:p>
        </p:txBody>
      </p:sp>
      <p:pic>
        <p:nvPicPr>
          <p:cNvPr id="18434" name="Picture 2" descr="http://rlv.zcache.com/see_you_at_the_movies_photosculpture-p153340086776253862env3c_400.jpg"/>
          <p:cNvPicPr>
            <a:picLocks noChangeAspect="1" noChangeArrowheads="1"/>
          </p:cNvPicPr>
          <p:nvPr/>
        </p:nvPicPr>
        <p:blipFill>
          <a:blip r:embed="rId2" cstate="print"/>
          <a:srcRect t="10782" b="11590"/>
          <a:stretch>
            <a:fillRect/>
          </a:stretch>
        </p:blipFill>
        <p:spPr bwMode="auto">
          <a:xfrm>
            <a:off x="2971800" y="4410563"/>
            <a:ext cx="3152775" cy="2447437"/>
          </a:xfrm>
          <a:prstGeom prst="rect">
            <a:avLst/>
          </a:prstGeom>
          <a:noFill/>
        </p:spPr>
      </p:pic>
      <p:pic>
        <p:nvPicPr>
          <p:cNvPr id="18436" name="Picture 4" descr="http://t2.gstatic.com/images?q=tbn:ANd9GcR2fZUCU-UH0n2YPzgmyE1eVa1DZEujQyErOb2j1ctHFaYzNdfdn3F9sMBh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72200" y="4648200"/>
            <a:ext cx="2695575" cy="1695451"/>
          </a:xfrm>
          <a:prstGeom prst="rect">
            <a:avLst/>
          </a:prstGeom>
          <a:noFill/>
        </p:spPr>
      </p:pic>
      <p:pic>
        <p:nvPicPr>
          <p:cNvPr id="18438" name="Picture 6" descr="http://www.mediabistro.com/10000words/files/2011/10/usatoday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8600" y="4648200"/>
            <a:ext cx="2739147" cy="177165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 Agents of Socialization…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Religion</a:t>
            </a:r>
          </a:p>
          <a:p>
            <a:pPr lvl="1"/>
            <a:r>
              <a:rPr lang="en-US" dirty="0" smtClean="0"/>
              <a:t>Values</a:t>
            </a:r>
          </a:p>
          <a:p>
            <a:pPr lvl="1"/>
            <a:r>
              <a:rPr lang="en-US" dirty="0" smtClean="0"/>
              <a:t>65% of US practices</a:t>
            </a:r>
          </a:p>
          <a:p>
            <a:r>
              <a:rPr lang="en-US" dirty="0" smtClean="0"/>
              <a:t>Work</a:t>
            </a:r>
          </a:p>
          <a:p>
            <a:r>
              <a:rPr lang="en-US" dirty="0" smtClean="0"/>
              <a:t>Little League</a:t>
            </a:r>
          </a:p>
          <a:p>
            <a:r>
              <a:rPr lang="en-US" dirty="0" smtClean="0"/>
              <a:t>4-H</a:t>
            </a:r>
          </a:p>
          <a:p>
            <a:r>
              <a:rPr lang="en-US" dirty="0" smtClean="0"/>
              <a:t>Etc.</a:t>
            </a:r>
          </a:p>
        </p:txBody>
      </p:sp>
      <p:pic>
        <p:nvPicPr>
          <p:cNvPr id="21506" name="Picture 2" descr="http://upload.wikimedia.org/wikipedia/commons/thumb/6/6c/Religious_syms.svg/250px-Religious_syms.svg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67400" y="1524000"/>
            <a:ext cx="2895600" cy="2895600"/>
          </a:xfrm>
          <a:prstGeom prst="rect">
            <a:avLst/>
          </a:prstGeom>
          <a:noFill/>
        </p:spPr>
      </p:pic>
      <p:pic>
        <p:nvPicPr>
          <p:cNvPr id="21508" name="Picture 4" descr="http://georgewbush-whitehouse.archives.gov/news/releases/2006/06/images/20060623-3_p062306pm-0169-515h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57400" y="4314825"/>
            <a:ext cx="4152900" cy="25431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Total Institution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People are isolated from society for a set period of time and subject to the control of officials</a:t>
            </a:r>
          </a:p>
          <a:p>
            <a:pPr lvl="1"/>
            <a:r>
              <a:rPr lang="en-US" dirty="0" smtClean="0"/>
              <a:t>Ex. Prisons, boot camps, monasteries</a:t>
            </a:r>
          </a:p>
          <a:p>
            <a:pPr lvl="1"/>
            <a:r>
              <a:rPr lang="en-US" dirty="0" smtClean="0"/>
              <a:t>Purpose often is to re-socialize individuals</a:t>
            </a:r>
          </a:p>
          <a:p>
            <a:pPr>
              <a:buNone/>
            </a:pPr>
            <a:endParaRPr lang="en-US" dirty="0" smtClean="0"/>
          </a:p>
          <a:p>
            <a:pPr lvl="1">
              <a:buNone/>
            </a:pPr>
            <a:endParaRPr lang="en-US" dirty="0"/>
          </a:p>
        </p:txBody>
      </p:sp>
      <p:pic>
        <p:nvPicPr>
          <p:cNvPr id="20482" name="Picture 2" descr="http://edge0.viagogo.net/images/articles/large/whoopi+goldberg+is+to+star+in+sister+act_2725_800009318_0_0_7021474_300.jpg?v=171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5800" y="3733800"/>
            <a:ext cx="3886200" cy="2616709"/>
          </a:xfrm>
          <a:prstGeom prst="rect">
            <a:avLst/>
          </a:prstGeom>
          <a:noFill/>
        </p:spPr>
      </p:pic>
      <p:pic>
        <p:nvPicPr>
          <p:cNvPr id="20484" name="Picture 4" descr="http://2.bp.blogspot.com/-7-baG7LjHv8/TskmpA5hOpI/AAAAAAAAALE/bCiTL5EZ8fA/s1600/boot-camp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" y="3810000"/>
            <a:ext cx="3716492" cy="2514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">
  <a:themeElements>
    <a:clrScheme name="Technic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28</TotalTime>
  <Words>291</Words>
  <Application>Microsoft Office PowerPoint</Application>
  <PresentationFormat>On-screen Show (4:3)</PresentationFormat>
  <Paragraphs>41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Median</vt:lpstr>
      <vt:lpstr>Socialization</vt:lpstr>
      <vt:lpstr>Agents of Socialization</vt:lpstr>
      <vt:lpstr>The MAIN Agents of Socialization in Amurrrica….</vt:lpstr>
      <vt:lpstr>The FAMILY</vt:lpstr>
      <vt:lpstr>The PEER GROUP</vt:lpstr>
      <vt:lpstr>The SCHOOL</vt:lpstr>
      <vt:lpstr>The MASS MEDIA</vt:lpstr>
      <vt:lpstr>Other Agents of Socialization…</vt:lpstr>
      <vt:lpstr>Total Institution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Socialization</dc:title>
  <dc:creator>John Hampton</dc:creator>
  <cp:lastModifiedBy>John Hampton</cp:lastModifiedBy>
  <cp:revision>3</cp:revision>
  <dcterms:created xsi:type="dcterms:W3CDTF">2012-05-14T17:39:29Z</dcterms:created>
  <dcterms:modified xsi:type="dcterms:W3CDTF">2012-05-14T18:07:42Z</dcterms:modified>
</cp:coreProperties>
</file>